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1"/>
  </p:notesMasterIdLst>
  <p:sldIdLst>
    <p:sldId id="302" r:id="rId2"/>
    <p:sldId id="285" r:id="rId3"/>
    <p:sldId id="303" r:id="rId4"/>
    <p:sldId id="304" r:id="rId5"/>
    <p:sldId id="314" r:id="rId6"/>
    <p:sldId id="305" r:id="rId7"/>
    <p:sldId id="306" r:id="rId8"/>
    <p:sldId id="310" r:id="rId9"/>
    <p:sldId id="307" r:id="rId10"/>
    <p:sldId id="308" r:id="rId11"/>
    <p:sldId id="309" r:id="rId12"/>
    <p:sldId id="294" r:id="rId13"/>
    <p:sldId id="301" r:id="rId14"/>
    <p:sldId id="288" r:id="rId15"/>
    <p:sldId id="257" r:id="rId16"/>
    <p:sldId id="311" r:id="rId17"/>
    <p:sldId id="315" r:id="rId18"/>
    <p:sldId id="287" r:id="rId19"/>
    <p:sldId id="31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EBA"/>
    <a:srgbClr val="FEFEA0"/>
    <a:srgbClr val="C1FEAC"/>
    <a:srgbClr val="FDFFE7"/>
    <a:srgbClr val="FFF2D9"/>
    <a:srgbClr val="CAF2FE"/>
    <a:srgbClr val="ADA3FB"/>
    <a:srgbClr val="FBFFC9"/>
    <a:srgbClr val="FCB982"/>
    <a:srgbClr val="FDCD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03" autoAdjust="0"/>
    <p:restoredTop sz="94434" autoAdjust="0"/>
  </p:normalViewPr>
  <p:slideViewPr>
    <p:cSldViewPr>
      <p:cViewPr varScale="1">
        <p:scale>
          <a:sx n="112" d="100"/>
          <a:sy n="112" d="100"/>
        </p:scale>
        <p:origin x="162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318686-2514-4087-B749-7583AF8CCD86}" type="doc">
      <dgm:prSet loTypeId="urn:microsoft.com/office/officeart/2005/8/layout/pyramid2" loCatId="pyramid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9900FA2-DDDE-4E87-BD3A-9E22A2AB5474}">
      <dgm:prSet phldrT="[Текст]" custT="1"/>
      <dgm:spPr/>
      <dgm:t>
        <a:bodyPr/>
        <a:lstStyle/>
        <a:p>
          <a:r>
            <a:rPr lang="ru-RU" sz="2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Удовлетворение особых образовательных потребностей </a:t>
          </a:r>
          <a:endParaRPr lang="ru-RU" sz="22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7222295-966D-4A93-AD85-E55E1787B546}" type="parTrans" cxnId="{C8616CA2-04FC-4BDD-BCAE-AC06CA15A79C}">
      <dgm:prSet/>
      <dgm:spPr/>
      <dgm:t>
        <a:bodyPr/>
        <a:lstStyle/>
        <a:p>
          <a:endParaRPr lang="ru-RU"/>
        </a:p>
      </dgm:t>
    </dgm:pt>
    <dgm:pt modelId="{983D5B30-4DE3-4935-BFF6-A8CCD43343D9}" type="sibTrans" cxnId="{C8616CA2-04FC-4BDD-BCAE-AC06CA15A79C}">
      <dgm:prSet/>
      <dgm:spPr/>
      <dgm:t>
        <a:bodyPr/>
        <a:lstStyle/>
        <a:p>
          <a:endParaRPr lang="ru-RU"/>
        </a:p>
      </dgm:t>
    </dgm:pt>
    <dgm:pt modelId="{AAA37ED6-2FE0-45B4-AEFA-B39BBF15C1CB}">
      <dgm:prSet phldrT="[Текст]" custT="1"/>
      <dgm:spPr/>
      <dgm:t>
        <a:bodyPr/>
        <a:lstStyle/>
        <a:p>
          <a:r>
            <a:rPr lang="ru-RU" sz="2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Повышение эффективности индивидуальной программы реабилитации</a:t>
          </a:r>
          <a:endParaRPr lang="ru-RU" sz="22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2DF150A-684E-40E8-86AD-EBFA3B0F3C94}" type="parTrans" cxnId="{08D223F8-6448-483E-9BD8-55069174479A}">
      <dgm:prSet/>
      <dgm:spPr/>
      <dgm:t>
        <a:bodyPr/>
        <a:lstStyle/>
        <a:p>
          <a:endParaRPr lang="ru-RU"/>
        </a:p>
      </dgm:t>
    </dgm:pt>
    <dgm:pt modelId="{5E70513D-40DD-498E-B7B2-21C1299D8472}" type="sibTrans" cxnId="{08D223F8-6448-483E-9BD8-55069174479A}">
      <dgm:prSet/>
      <dgm:spPr/>
      <dgm:t>
        <a:bodyPr/>
        <a:lstStyle/>
        <a:p>
          <a:endParaRPr lang="ru-RU"/>
        </a:p>
      </dgm:t>
    </dgm:pt>
    <dgm:pt modelId="{07BA5F68-D1AB-4786-AEB3-0D8D9DADC556}">
      <dgm:prSet phldrT="[Текст]" custT="1"/>
      <dgm:spPr/>
      <dgm:t>
        <a:bodyPr/>
        <a:lstStyle/>
        <a:p>
          <a:r>
            <a:rPr lang="ru-RU" sz="2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Коррекция имеющихся нарушений в развитии</a:t>
          </a:r>
          <a:endParaRPr lang="ru-RU" sz="22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124BF84-6D3C-4E07-B931-DFC24BDE4743}" type="parTrans" cxnId="{6FE26C5E-0DC3-4313-A8B3-C17806D1EED0}">
      <dgm:prSet/>
      <dgm:spPr/>
      <dgm:t>
        <a:bodyPr/>
        <a:lstStyle/>
        <a:p>
          <a:endParaRPr lang="ru-RU"/>
        </a:p>
      </dgm:t>
    </dgm:pt>
    <dgm:pt modelId="{74DD0FE0-706A-42CC-BE48-104D66D6BF01}" type="sibTrans" cxnId="{6FE26C5E-0DC3-4313-A8B3-C17806D1EED0}">
      <dgm:prSet/>
      <dgm:spPr/>
      <dgm:t>
        <a:bodyPr/>
        <a:lstStyle/>
        <a:p>
          <a:endParaRPr lang="ru-RU"/>
        </a:p>
      </dgm:t>
    </dgm:pt>
    <dgm:pt modelId="{7DE770F5-4598-4A87-A0E7-00C052C5A08E}">
      <dgm:prSet custT="1"/>
      <dgm:spPr/>
      <dgm:t>
        <a:bodyPr/>
        <a:lstStyle/>
        <a:p>
          <a:r>
            <a:rPr lang="ru-RU" sz="2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Стимуляция всестороннего развития</a:t>
          </a:r>
          <a:endParaRPr lang="ru-RU" sz="22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3A99E27-DB6D-4C4A-881E-F308772EFE62}" type="parTrans" cxnId="{CC112C39-D605-4786-8E3F-C80F1A5799D5}">
      <dgm:prSet/>
      <dgm:spPr/>
      <dgm:t>
        <a:bodyPr/>
        <a:lstStyle/>
        <a:p>
          <a:endParaRPr lang="ru-RU"/>
        </a:p>
      </dgm:t>
    </dgm:pt>
    <dgm:pt modelId="{054D25D7-E657-44FB-865B-81FD9D589C4C}" type="sibTrans" cxnId="{CC112C39-D605-4786-8E3F-C80F1A5799D5}">
      <dgm:prSet/>
      <dgm:spPr/>
      <dgm:t>
        <a:bodyPr/>
        <a:lstStyle/>
        <a:p>
          <a:endParaRPr lang="ru-RU"/>
        </a:p>
      </dgm:t>
    </dgm:pt>
    <dgm:pt modelId="{0BE758D1-1CFE-493D-96F1-A7DF4BE72B17}">
      <dgm:prSet custT="1"/>
      <dgm:spPr/>
      <dgm:t>
        <a:bodyPr/>
        <a:lstStyle/>
        <a:p>
          <a:r>
            <a:rPr lang="ru-RU" sz="2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Выявление и поддержка музыкальных и творческих способностей</a:t>
          </a:r>
          <a:endParaRPr lang="ru-RU" sz="22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F3CCB1D-ED43-43B1-9CE4-664472D38284}" type="parTrans" cxnId="{BBC5F5FB-083D-49F9-B582-F1F7B755931C}">
      <dgm:prSet/>
      <dgm:spPr/>
      <dgm:t>
        <a:bodyPr/>
        <a:lstStyle/>
        <a:p>
          <a:endParaRPr lang="ru-RU"/>
        </a:p>
      </dgm:t>
    </dgm:pt>
    <dgm:pt modelId="{7FCDEFFF-301C-4FA0-B919-CF2764AAB17A}" type="sibTrans" cxnId="{BBC5F5FB-083D-49F9-B582-F1F7B755931C}">
      <dgm:prSet/>
      <dgm:spPr/>
      <dgm:t>
        <a:bodyPr/>
        <a:lstStyle/>
        <a:p>
          <a:endParaRPr lang="ru-RU"/>
        </a:p>
      </dgm:t>
    </dgm:pt>
    <dgm:pt modelId="{097D4430-59F4-4F2E-90EF-574A8F66728D}" type="pres">
      <dgm:prSet presAssocID="{40318686-2514-4087-B749-7583AF8CCD86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A6D7350C-D891-44A2-9FCB-0E0D85F873A3}" type="pres">
      <dgm:prSet presAssocID="{40318686-2514-4087-B749-7583AF8CCD86}" presName="pyramid" presStyleLbl="node1" presStyleIdx="0" presStyleCnt="1" custLinFactNeighborX="22309"/>
      <dgm:spPr/>
      <dgm:t>
        <a:bodyPr/>
        <a:lstStyle/>
        <a:p>
          <a:endParaRPr lang="ru-RU"/>
        </a:p>
      </dgm:t>
    </dgm:pt>
    <dgm:pt modelId="{0E4E47C2-BE8E-4B03-A238-0BB180FD2959}" type="pres">
      <dgm:prSet presAssocID="{40318686-2514-4087-B749-7583AF8CCD86}" presName="theList" presStyleCnt="0"/>
      <dgm:spPr/>
      <dgm:t>
        <a:bodyPr/>
        <a:lstStyle/>
        <a:p>
          <a:endParaRPr lang="ru-RU"/>
        </a:p>
      </dgm:t>
    </dgm:pt>
    <dgm:pt modelId="{949A1577-5DEE-45AF-B389-1240AF3A8002}" type="pres">
      <dgm:prSet presAssocID="{D9900FA2-DDDE-4E87-BD3A-9E22A2AB5474}" presName="aNode" presStyleLbl="fgAcc1" presStyleIdx="0" presStyleCnt="5" custScaleX="118364" custScaleY="231720" custLinFactY="912886" custLinFactNeighborX="826" custLinFactNeighborY="1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A1B44C-E22C-440C-888D-9EF1614173E6}" type="pres">
      <dgm:prSet presAssocID="{D9900FA2-DDDE-4E87-BD3A-9E22A2AB5474}" presName="aSpace" presStyleCnt="0"/>
      <dgm:spPr/>
      <dgm:t>
        <a:bodyPr/>
        <a:lstStyle/>
        <a:p>
          <a:endParaRPr lang="ru-RU"/>
        </a:p>
      </dgm:t>
    </dgm:pt>
    <dgm:pt modelId="{F11F324A-AA41-40B5-989F-BCA82A9EA0D6}" type="pres">
      <dgm:prSet presAssocID="{AAA37ED6-2FE0-45B4-AEFA-B39BBF15C1CB}" presName="aNode" presStyleLbl="fgAcc1" presStyleIdx="1" presStyleCnt="5" custScaleX="118401" custScaleY="257236" custLinFactY="25118" custLinFactNeighborX="845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C50629-FCE0-4387-AD59-2F589E710B4D}" type="pres">
      <dgm:prSet presAssocID="{AAA37ED6-2FE0-45B4-AEFA-B39BBF15C1CB}" presName="aSpace" presStyleCnt="0"/>
      <dgm:spPr/>
      <dgm:t>
        <a:bodyPr/>
        <a:lstStyle/>
        <a:p>
          <a:endParaRPr lang="ru-RU"/>
        </a:p>
      </dgm:t>
    </dgm:pt>
    <dgm:pt modelId="{C54C05FA-6A86-4F16-90FB-9AF2D5B7C7DA}" type="pres">
      <dgm:prSet presAssocID="{07BA5F68-D1AB-4786-AEB3-0D8D9DADC556}" presName="aNode" presStyleLbl="fgAcc1" presStyleIdx="2" presStyleCnt="5" custScaleX="118401" custScaleY="193136" custLinFactY="38900" custLinFactNeighborX="845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7AC217-EF54-40CF-8E8F-BC7575C1A635}" type="pres">
      <dgm:prSet presAssocID="{07BA5F68-D1AB-4786-AEB3-0D8D9DADC556}" presName="aSpace" presStyleCnt="0"/>
      <dgm:spPr/>
      <dgm:t>
        <a:bodyPr/>
        <a:lstStyle/>
        <a:p>
          <a:endParaRPr lang="ru-RU"/>
        </a:p>
      </dgm:t>
    </dgm:pt>
    <dgm:pt modelId="{0A312B3F-8029-45AD-86A6-96ECA8299577}" type="pres">
      <dgm:prSet presAssocID="{7DE770F5-4598-4A87-A0E7-00C052C5A08E}" presName="aNode" presStyleLbl="fgAcc1" presStyleIdx="3" presStyleCnt="5" custScaleX="118142" custScaleY="216500" custLinFactY="51258" custLinFactNeighborX="715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7483D5-9A3C-409C-8BCD-6BD1921226D3}" type="pres">
      <dgm:prSet presAssocID="{7DE770F5-4598-4A87-A0E7-00C052C5A08E}" presName="aSpace" presStyleCnt="0"/>
      <dgm:spPr/>
      <dgm:t>
        <a:bodyPr/>
        <a:lstStyle/>
        <a:p>
          <a:endParaRPr lang="ru-RU"/>
        </a:p>
      </dgm:t>
    </dgm:pt>
    <dgm:pt modelId="{AF41B026-7120-45E6-8B4A-DAFFCC80FD69}" type="pres">
      <dgm:prSet presAssocID="{0BE758D1-1CFE-493D-96F1-A7DF4BE72B17}" presName="aNode" presStyleLbl="fgAcc1" presStyleIdx="4" presStyleCnt="5" custScaleX="118142" custScaleY="256938" custLinFactY="-837772" custLinFactNeighborX="715" custLinFactNeighborY="-9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09CCB8-DC78-464E-9E77-E0135E8FEB51}" type="pres">
      <dgm:prSet presAssocID="{0BE758D1-1CFE-493D-96F1-A7DF4BE72B17}" presName="aSpace" presStyleCnt="0"/>
      <dgm:spPr/>
      <dgm:t>
        <a:bodyPr/>
        <a:lstStyle/>
        <a:p>
          <a:endParaRPr lang="ru-RU"/>
        </a:p>
      </dgm:t>
    </dgm:pt>
  </dgm:ptLst>
  <dgm:cxnLst>
    <dgm:cxn modelId="{E42522C6-39CD-4ADE-8057-A0C6C0FF5DE4}" type="presOf" srcId="{7DE770F5-4598-4A87-A0E7-00C052C5A08E}" destId="{0A312B3F-8029-45AD-86A6-96ECA8299577}" srcOrd="0" destOrd="0" presId="urn:microsoft.com/office/officeart/2005/8/layout/pyramid2"/>
    <dgm:cxn modelId="{2FCB694F-B804-4DA3-B644-45C963F103D9}" type="presOf" srcId="{0BE758D1-1CFE-493D-96F1-A7DF4BE72B17}" destId="{AF41B026-7120-45E6-8B4A-DAFFCC80FD69}" srcOrd="0" destOrd="0" presId="urn:microsoft.com/office/officeart/2005/8/layout/pyramid2"/>
    <dgm:cxn modelId="{08D223F8-6448-483E-9BD8-55069174479A}" srcId="{40318686-2514-4087-B749-7583AF8CCD86}" destId="{AAA37ED6-2FE0-45B4-AEFA-B39BBF15C1CB}" srcOrd="1" destOrd="0" parTransId="{82DF150A-684E-40E8-86AD-EBFA3B0F3C94}" sibTransId="{5E70513D-40DD-498E-B7B2-21C1299D8472}"/>
    <dgm:cxn modelId="{562144C3-9A02-4B8E-8DED-D9C3F775B88E}" type="presOf" srcId="{40318686-2514-4087-B749-7583AF8CCD86}" destId="{097D4430-59F4-4F2E-90EF-574A8F66728D}" srcOrd="0" destOrd="0" presId="urn:microsoft.com/office/officeart/2005/8/layout/pyramid2"/>
    <dgm:cxn modelId="{6FE26C5E-0DC3-4313-A8B3-C17806D1EED0}" srcId="{40318686-2514-4087-B749-7583AF8CCD86}" destId="{07BA5F68-D1AB-4786-AEB3-0D8D9DADC556}" srcOrd="2" destOrd="0" parTransId="{E124BF84-6D3C-4E07-B931-DFC24BDE4743}" sibTransId="{74DD0FE0-706A-42CC-BE48-104D66D6BF01}"/>
    <dgm:cxn modelId="{C8616CA2-04FC-4BDD-BCAE-AC06CA15A79C}" srcId="{40318686-2514-4087-B749-7583AF8CCD86}" destId="{D9900FA2-DDDE-4E87-BD3A-9E22A2AB5474}" srcOrd="0" destOrd="0" parTransId="{F7222295-966D-4A93-AD85-E55E1787B546}" sibTransId="{983D5B30-4DE3-4935-BFF6-A8CCD43343D9}"/>
    <dgm:cxn modelId="{97B084C5-D8CD-4D3C-B0F0-F2F0047FC010}" type="presOf" srcId="{D9900FA2-DDDE-4E87-BD3A-9E22A2AB5474}" destId="{949A1577-5DEE-45AF-B389-1240AF3A8002}" srcOrd="0" destOrd="0" presId="urn:microsoft.com/office/officeart/2005/8/layout/pyramid2"/>
    <dgm:cxn modelId="{E4802B8F-4C1A-4D2F-ABB9-1DB318945611}" type="presOf" srcId="{07BA5F68-D1AB-4786-AEB3-0D8D9DADC556}" destId="{C54C05FA-6A86-4F16-90FB-9AF2D5B7C7DA}" srcOrd="0" destOrd="0" presId="urn:microsoft.com/office/officeart/2005/8/layout/pyramid2"/>
    <dgm:cxn modelId="{A1F52B2E-0D10-4847-860E-233229235BED}" type="presOf" srcId="{AAA37ED6-2FE0-45B4-AEFA-B39BBF15C1CB}" destId="{F11F324A-AA41-40B5-989F-BCA82A9EA0D6}" srcOrd="0" destOrd="0" presId="urn:microsoft.com/office/officeart/2005/8/layout/pyramid2"/>
    <dgm:cxn modelId="{CC112C39-D605-4786-8E3F-C80F1A5799D5}" srcId="{40318686-2514-4087-B749-7583AF8CCD86}" destId="{7DE770F5-4598-4A87-A0E7-00C052C5A08E}" srcOrd="3" destOrd="0" parTransId="{B3A99E27-DB6D-4C4A-881E-F308772EFE62}" sibTransId="{054D25D7-E657-44FB-865B-81FD9D589C4C}"/>
    <dgm:cxn modelId="{BBC5F5FB-083D-49F9-B582-F1F7B755931C}" srcId="{40318686-2514-4087-B749-7583AF8CCD86}" destId="{0BE758D1-1CFE-493D-96F1-A7DF4BE72B17}" srcOrd="4" destOrd="0" parTransId="{BF3CCB1D-ED43-43B1-9CE4-664472D38284}" sibTransId="{7FCDEFFF-301C-4FA0-B919-CF2764AAB17A}"/>
    <dgm:cxn modelId="{D0C8D5DC-C649-4B13-ACA1-748DDC8871FD}" type="presParOf" srcId="{097D4430-59F4-4F2E-90EF-574A8F66728D}" destId="{A6D7350C-D891-44A2-9FCB-0E0D85F873A3}" srcOrd="0" destOrd="0" presId="urn:microsoft.com/office/officeart/2005/8/layout/pyramid2"/>
    <dgm:cxn modelId="{7F38EE19-8D51-4230-BC17-565AC8B12DC4}" type="presParOf" srcId="{097D4430-59F4-4F2E-90EF-574A8F66728D}" destId="{0E4E47C2-BE8E-4B03-A238-0BB180FD2959}" srcOrd="1" destOrd="0" presId="urn:microsoft.com/office/officeart/2005/8/layout/pyramid2"/>
    <dgm:cxn modelId="{34E7BEA6-8E4F-4F37-96E8-CCE1C743E4F5}" type="presParOf" srcId="{0E4E47C2-BE8E-4B03-A238-0BB180FD2959}" destId="{949A1577-5DEE-45AF-B389-1240AF3A8002}" srcOrd="0" destOrd="0" presId="urn:microsoft.com/office/officeart/2005/8/layout/pyramid2"/>
    <dgm:cxn modelId="{770D2D10-1AEC-484D-A516-B29FB62C0959}" type="presParOf" srcId="{0E4E47C2-BE8E-4B03-A238-0BB180FD2959}" destId="{42A1B44C-E22C-440C-888D-9EF1614173E6}" srcOrd="1" destOrd="0" presId="urn:microsoft.com/office/officeart/2005/8/layout/pyramid2"/>
    <dgm:cxn modelId="{9348E2E0-30B2-4CB8-AC02-F6C6A0CBF3E6}" type="presParOf" srcId="{0E4E47C2-BE8E-4B03-A238-0BB180FD2959}" destId="{F11F324A-AA41-40B5-989F-BCA82A9EA0D6}" srcOrd="2" destOrd="0" presId="urn:microsoft.com/office/officeart/2005/8/layout/pyramid2"/>
    <dgm:cxn modelId="{B58BC897-1999-4290-B1A5-D929F61770B8}" type="presParOf" srcId="{0E4E47C2-BE8E-4B03-A238-0BB180FD2959}" destId="{15C50629-FCE0-4387-AD59-2F589E710B4D}" srcOrd="3" destOrd="0" presId="urn:microsoft.com/office/officeart/2005/8/layout/pyramid2"/>
    <dgm:cxn modelId="{D1D71F0D-63DD-40B2-9BFD-F74B27D34799}" type="presParOf" srcId="{0E4E47C2-BE8E-4B03-A238-0BB180FD2959}" destId="{C54C05FA-6A86-4F16-90FB-9AF2D5B7C7DA}" srcOrd="4" destOrd="0" presId="urn:microsoft.com/office/officeart/2005/8/layout/pyramid2"/>
    <dgm:cxn modelId="{F690C0ED-21D4-49C7-BE60-A1A310324A47}" type="presParOf" srcId="{0E4E47C2-BE8E-4B03-A238-0BB180FD2959}" destId="{BF7AC217-EF54-40CF-8E8F-BC7575C1A635}" srcOrd="5" destOrd="0" presId="urn:microsoft.com/office/officeart/2005/8/layout/pyramid2"/>
    <dgm:cxn modelId="{80102153-F1FE-4CCD-8AB2-4C19879E5D20}" type="presParOf" srcId="{0E4E47C2-BE8E-4B03-A238-0BB180FD2959}" destId="{0A312B3F-8029-45AD-86A6-96ECA8299577}" srcOrd="6" destOrd="0" presId="urn:microsoft.com/office/officeart/2005/8/layout/pyramid2"/>
    <dgm:cxn modelId="{6A4EC78B-A0AD-4ADF-ABB9-E6F750D7B4F5}" type="presParOf" srcId="{0E4E47C2-BE8E-4B03-A238-0BB180FD2959}" destId="{C47483D5-9A3C-409C-8BCD-6BD1921226D3}" srcOrd="7" destOrd="0" presId="urn:microsoft.com/office/officeart/2005/8/layout/pyramid2"/>
    <dgm:cxn modelId="{A4E7AD58-C928-464D-942B-79BE12062BD8}" type="presParOf" srcId="{0E4E47C2-BE8E-4B03-A238-0BB180FD2959}" destId="{AF41B026-7120-45E6-8B4A-DAFFCC80FD69}" srcOrd="8" destOrd="0" presId="urn:microsoft.com/office/officeart/2005/8/layout/pyramid2"/>
    <dgm:cxn modelId="{43528AF5-2354-4BBF-B49C-54EA1EBEBABE}" type="presParOf" srcId="{0E4E47C2-BE8E-4B03-A238-0BB180FD2959}" destId="{5309CCB8-DC78-464E-9E77-E0135E8FEB51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D7350C-D891-44A2-9FCB-0E0D85F873A3}">
      <dsp:nvSpPr>
        <dsp:cNvPr id="0" name=""/>
        <dsp:cNvSpPr/>
      </dsp:nvSpPr>
      <dsp:spPr>
        <a:xfrm>
          <a:off x="1539730" y="0"/>
          <a:ext cx="5805263" cy="5805263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3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49A1577-5DEE-45AF-B389-1240AF3A8002}">
      <dsp:nvSpPr>
        <dsp:cNvPr id="0" name=""/>
        <dsp:cNvSpPr/>
      </dsp:nvSpPr>
      <dsp:spPr>
        <a:xfrm>
          <a:off x="2831959" y="4536503"/>
          <a:ext cx="4466372" cy="88278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Удовлетворение особых образовательных потребностей </a:t>
          </a:r>
          <a:endParaRPr lang="ru-RU" sz="22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75053" y="4579597"/>
        <a:ext cx="4380184" cy="796596"/>
      </dsp:txXfrm>
    </dsp:sp>
    <dsp:sp modelId="{F11F324A-AA41-40B5-989F-BCA82A9EA0D6}">
      <dsp:nvSpPr>
        <dsp:cNvPr id="0" name=""/>
        <dsp:cNvSpPr/>
      </dsp:nvSpPr>
      <dsp:spPr>
        <a:xfrm>
          <a:off x="2831978" y="1656184"/>
          <a:ext cx="4467768" cy="97999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Повышение эффективности индивидуальной программы реабилитации</a:t>
          </a:r>
          <a:endParaRPr lang="ru-RU" sz="22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79817" y="1704023"/>
        <a:ext cx="4372090" cy="884315"/>
      </dsp:txXfrm>
    </dsp:sp>
    <dsp:sp modelId="{C54C05FA-6A86-4F16-90FB-9AF2D5B7C7DA}">
      <dsp:nvSpPr>
        <dsp:cNvPr id="0" name=""/>
        <dsp:cNvSpPr/>
      </dsp:nvSpPr>
      <dsp:spPr>
        <a:xfrm>
          <a:off x="2831978" y="2736304"/>
          <a:ext cx="4467768" cy="73579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Коррекция имеющихся нарушений в развитии</a:t>
          </a:r>
          <a:endParaRPr lang="ru-RU" sz="22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67896" y="2772222"/>
        <a:ext cx="4395932" cy="663955"/>
      </dsp:txXfrm>
    </dsp:sp>
    <dsp:sp modelId="{0A312B3F-8029-45AD-86A6-96ECA8299577}">
      <dsp:nvSpPr>
        <dsp:cNvPr id="0" name=""/>
        <dsp:cNvSpPr/>
      </dsp:nvSpPr>
      <dsp:spPr>
        <a:xfrm>
          <a:off x="2831959" y="3566796"/>
          <a:ext cx="4457995" cy="82480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Стимуляция всестороннего развития</a:t>
          </a:r>
          <a:endParaRPr lang="ru-RU" sz="22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72222" y="3607059"/>
        <a:ext cx="4377469" cy="744275"/>
      </dsp:txXfrm>
    </dsp:sp>
    <dsp:sp modelId="{AF41B026-7120-45E6-8B4A-DAFFCC80FD69}">
      <dsp:nvSpPr>
        <dsp:cNvPr id="0" name=""/>
        <dsp:cNvSpPr/>
      </dsp:nvSpPr>
      <dsp:spPr>
        <a:xfrm>
          <a:off x="2831959" y="576064"/>
          <a:ext cx="4457995" cy="97885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Выявление и поддержка музыкальных и творческих способностей</a:t>
          </a:r>
          <a:endParaRPr lang="ru-RU" sz="22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79743" y="623848"/>
        <a:ext cx="4362427" cy="8832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9BC8E1-5F2E-48AB-9F56-997BA0CA813A}" type="datetimeFigureOut">
              <a:rPr lang="ru-RU" smtClean="0"/>
              <a:pPr/>
              <a:t>22.09.2022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C796D7-D20D-4A9C-AD26-B28519DE2C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9859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7368B-A485-4E96-8D0A-94CBAC5E4EA8}" type="datetimeFigureOut">
              <a:rPr lang="ru-RU" smtClean="0"/>
              <a:pPr/>
              <a:t>22.09.2022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22676-909F-40BF-8BE2-DF11C2FD2B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032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7368B-A485-4E96-8D0A-94CBAC5E4EA8}" type="datetimeFigureOut">
              <a:rPr lang="ru-RU" smtClean="0"/>
              <a:pPr/>
              <a:t>22.09.2022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22676-909F-40BF-8BE2-DF11C2FD2B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5690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7368B-A485-4E96-8D0A-94CBAC5E4EA8}" type="datetimeFigureOut">
              <a:rPr lang="ru-RU" smtClean="0"/>
              <a:pPr/>
              <a:t>22.09.2022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22676-909F-40BF-8BE2-DF11C2FD2B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6395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7368B-A485-4E96-8D0A-94CBAC5E4EA8}" type="datetimeFigureOut">
              <a:rPr lang="ru-RU" smtClean="0"/>
              <a:pPr/>
              <a:t>22.09.2022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22676-909F-40BF-8BE2-DF11C2FD2B6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97467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7368B-A485-4E96-8D0A-94CBAC5E4EA8}" type="datetimeFigureOut">
              <a:rPr lang="ru-RU" smtClean="0"/>
              <a:pPr/>
              <a:t>22.09.2022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22676-909F-40BF-8BE2-DF11C2FD2B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9560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7368B-A485-4E96-8D0A-94CBAC5E4EA8}" type="datetimeFigureOut">
              <a:rPr lang="ru-RU" smtClean="0"/>
              <a:pPr/>
              <a:t>22.09.2022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22676-909F-40BF-8BE2-DF11C2FD2B6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171625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7368B-A485-4E96-8D0A-94CBAC5E4EA8}" type="datetimeFigureOut">
              <a:rPr lang="ru-RU" smtClean="0"/>
              <a:pPr/>
              <a:t>22.09.2022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22676-909F-40BF-8BE2-DF11C2FD2B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4163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7368B-A485-4E96-8D0A-94CBAC5E4EA8}" type="datetimeFigureOut">
              <a:rPr lang="ru-RU" smtClean="0"/>
              <a:pPr/>
              <a:t>22.09.2022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22676-909F-40BF-8BE2-DF11C2FD2B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2129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7368B-A485-4E96-8D0A-94CBAC5E4EA8}" type="datetimeFigureOut">
              <a:rPr lang="ru-RU" smtClean="0"/>
              <a:pPr/>
              <a:t>22.09.2022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22676-909F-40BF-8BE2-DF11C2FD2B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357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7368B-A485-4E96-8D0A-94CBAC5E4EA8}" type="datetimeFigureOut">
              <a:rPr lang="ru-RU" smtClean="0"/>
              <a:pPr/>
              <a:t>22.09.2022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22676-909F-40BF-8BE2-DF11C2FD2B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026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7368B-A485-4E96-8D0A-94CBAC5E4EA8}" type="datetimeFigureOut">
              <a:rPr lang="ru-RU" smtClean="0"/>
              <a:pPr/>
              <a:t>22.09.2022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22676-909F-40BF-8BE2-DF11C2FD2B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7738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7368B-A485-4E96-8D0A-94CBAC5E4EA8}" type="datetimeFigureOut">
              <a:rPr lang="ru-RU" smtClean="0"/>
              <a:pPr/>
              <a:t>22.09.2022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22676-909F-40BF-8BE2-DF11C2FD2B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427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7368B-A485-4E96-8D0A-94CBAC5E4EA8}" type="datetimeFigureOut">
              <a:rPr lang="ru-RU" smtClean="0"/>
              <a:pPr/>
              <a:t>22.09.2022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22676-909F-40BF-8BE2-DF11C2FD2B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071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7368B-A485-4E96-8D0A-94CBAC5E4EA8}" type="datetimeFigureOut">
              <a:rPr lang="ru-RU" smtClean="0"/>
              <a:pPr/>
              <a:t>22.09.2022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22676-909F-40BF-8BE2-DF11C2FD2B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5582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7368B-A485-4E96-8D0A-94CBAC5E4EA8}" type="datetimeFigureOut">
              <a:rPr lang="ru-RU" smtClean="0"/>
              <a:pPr/>
              <a:t>22.09.2022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22676-909F-40BF-8BE2-DF11C2FD2B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070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7368B-A485-4E96-8D0A-94CBAC5E4EA8}" type="datetimeFigureOut">
              <a:rPr lang="ru-RU" smtClean="0"/>
              <a:pPr/>
              <a:t>22.09.2022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22676-909F-40BF-8BE2-DF11C2FD2B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7532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7368B-A485-4E96-8D0A-94CBAC5E4EA8}" type="datetimeFigureOut">
              <a:rPr lang="ru-RU" smtClean="0"/>
              <a:pPr/>
              <a:t>22.09.2022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22676-909F-40BF-8BE2-DF11C2FD2B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958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alphaModFix amt="59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997368B-A485-4E96-8D0A-94CBAC5E4EA8}" type="datetimeFigureOut">
              <a:rPr lang="ru-RU" smtClean="0"/>
              <a:pPr/>
              <a:t>22.09.2022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BE22676-909F-40BF-8BE2-DF11C2FD2B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2471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g"/><Relationship Id="rId7" Type="http://schemas.openxmlformats.org/officeDocument/2006/relationships/image" Target="../media/image32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png"/><Relationship Id="rId9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54680" y="1026854"/>
            <a:ext cx="8691185" cy="1064488"/>
          </a:xfrm>
          <a:prstGeom prst="roundRect">
            <a:avLst/>
          </a:prstGeom>
          <a:gradFill flip="none" rotWithShape="1">
            <a:gsLst>
              <a:gs pos="22000">
                <a:schemeClr val="accent3">
                  <a:lumMod val="5000"/>
                  <a:lumOff val="95000"/>
                </a:schemeClr>
              </a:gs>
              <a:gs pos="94000">
                <a:schemeClr val="accent3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АВТОРСКАЯ АДАПТИРОВАННАЯ ПРОГРАММА ДОПОЛНИТЕЛЬНОГО ОБРАЗОВАНИЯ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«МУЗЫКА ДОБРА»</a:t>
            </a:r>
            <a:endParaRPr lang="ru-RU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7739" y="2979619"/>
            <a:ext cx="4357822" cy="30963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74" t="23100" r="-394" b="-400"/>
          <a:stretch/>
        </p:blipFill>
        <p:spPr>
          <a:xfrm>
            <a:off x="4500273" y="1844824"/>
            <a:ext cx="3570417" cy="40594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149983" y="26480"/>
            <a:ext cx="892899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ОБЛАСТНОЙ ЭТАП ВСЕРОССИЙСКОГО КОНКУРСА ПРОФЕССИОНАЛЬНОГО МАСТЕРСТВА РАБОТНИКОВ СФЕРЫ ДОПОЛНИТЕЛЬНОГО ОБРАЗОВАНИЯ</a:t>
            </a:r>
            <a:endParaRPr lang="en-US" sz="16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СЕРДЦЕ ОТДАЮ ДЕТЯМ»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3968" y="5895996"/>
            <a:ext cx="48600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Автор: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Реук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Т.А., </a:t>
            </a:r>
          </a:p>
          <a:p>
            <a:pPr algn="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дополнительного образования </a:t>
            </a:r>
          </a:p>
          <a:p>
            <a:pPr algn="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МБУДО «Центр «Радуга» г. Волгодонска</a:t>
            </a:r>
          </a:p>
        </p:txBody>
      </p:sp>
    </p:spTree>
    <p:extLst>
      <p:ext uri="{BB962C8B-B14F-4D97-AF65-F5344CB8AC3E}">
        <p14:creationId xmlns:p14="http://schemas.microsoft.com/office/powerpoint/2010/main" val="3336589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7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/>
        </p:nvSpPr>
        <p:spPr>
          <a:xfrm>
            <a:off x="6196041" y="4338709"/>
            <a:ext cx="2913290" cy="1396820"/>
          </a:xfrm>
          <a:prstGeom prst="ellipse">
            <a:avLst/>
          </a:prstGeom>
          <a:gradFill>
            <a:gsLst>
              <a:gs pos="100000">
                <a:srgbClr val="C1FEAC"/>
              </a:gs>
              <a:gs pos="100000">
                <a:schemeClr val="tx2">
                  <a:lumMod val="20000"/>
                  <a:lumOff val="80000"/>
                </a:schemeClr>
              </a:gs>
              <a:gs pos="74000">
                <a:schemeClr val="tx2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технологии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34669" y="4349782"/>
            <a:ext cx="3097171" cy="1367202"/>
          </a:xfrm>
          <a:prstGeom prst="ellipse">
            <a:avLst/>
          </a:prstGeom>
          <a:gradFill>
            <a:gsLst>
              <a:gs pos="100000">
                <a:srgbClr val="C1FEAC"/>
              </a:gs>
              <a:gs pos="100000">
                <a:schemeClr val="tx2">
                  <a:lumMod val="20000"/>
                  <a:lumOff val="80000"/>
                </a:schemeClr>
              </a:gs>
              <a:gs pos="74000">
                <a:schemeClr val="tx2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Инновационные технологии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206307" y="1793672"/>
            <a:ext cx="2680357" cy="1293091"/>
          </a:xfrm>
          <a:prstGeom prst="ellipse">
            <a:avLst/>
          </a:prstGeom>
          <a:gradFill>
            <a:gsLst>
              <a:gs pos="100000">
                <a:schemeClr val="accent6">
                  <a:lumMod val="20000"/>
                  <a:lumOff val="80000"/>
                </a:schemeClr>
              </a:gs>
              <a:gs pos="100000">
                <a:schemeClr val="tx2">
                  <a:lumMod val="20000"/>
                  <a:lumOff val="80000"/>
                </a:schemeClr>
              </a:gs>
              <a:gs pos="74000">
                <a:schemeClr val="tx2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Рефлексивная технология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355813" y="1793673"/>
            <a:ext cx="2720381" cy="1293090"/>
          </a:xfrm>
          <a:prstGeom prst="ellipse">
            <a:avLst/>
          </a:prstGeom>
          <a:gradFill>
            <a:gsLst>
              <a:gs pos="100000">
                <a:schemeClr val="accent1">
                  <a:lumMod val="20000"/>
                  <a:lumOff val="80000"/>
                </a:schemeClr>
              </a:gs>
              <a:gs pos="100000">
                <a:schemeClr val="tx2">
                  <a:lumMod val="20000"/>
                  <a:lumOff val="80000"/>
                </a:schemeClr>
              </a:gs>
              <a:gs pos="74000">
                <a:schemeClr val="tx2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Традиционные технологии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798022" y="5406075"/>
            <a:ext cx="3888432" cy="1358386"/>
          </a:xfrm>
          <a:prstGeom prst="ellipse">
            <a:avLst/>
          </a:prstGeom>
          <a:gradFill>
            <a:gsLst>
              <a:gs pos="100000">
                <a:srgbClr val="FEFEA0"/>
              </a:gs>
              <a:gs pos="100000">
                <a:schemeClr val="tx2">
                  <a:lumMod val="20000"/>
                  <a:lumOff val="80000"/>
                </a:schemeClr>
              </a:gs>
              <a:gs pos="74000">
                <a:schemeClr val="tx2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Здоровьесберегающие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технологии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2998448" y="747076"/>
            <a:ext cx="3501785" cy="1270411"/>
          </a:xfrm>
          <a:prstGeom prst="ellipse">
            <a:avLst/>
          </a:prstGeom>
          <a:gradFill>
            <a:gsLst>
              <a:gs pos="100000">
                <a:schemeClr val="accent4">
                  <a:lumMod val="20000"/>
                  <a:lumOff val="80000"/>
                </a:schemeClr>
              </a:gs>
              <a:gs pos="100000">
                <a:schemeClr val="tx2">
                  <a:lumMod val="20000"/>
                  <a:lumOff val="80000"/>
                </a:schemeClr>
              </a:gs>
              <a:gs pos="74000">
                <a:schemeClr val="tx2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Коммуникативные технологии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трелка вправо 13"/>
          <p:cNvSpPr/>
          <p:nvPr/>
        </p:nvSpPr>
        <p:spPr>
          <a:xfrm rot="12854650">
            <a:off x="2896417" y="2852705"/>
            <a:ext cx="429829" cy="421160"/>
          </a:xfrm>
          <a:prstGeom prst="rightArrow">
            <a:avLst/>
          </a:prstGeom>
          <a:solidFill>
            <a:srgbClr val="ADA3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 rot="8412691">
            <a:off x="2783886" y="4166755"/>
            <a:ext cx="423409" cy="421160"/>
          </a:xfrm>
          <a:prstGeom prst="rightArrow">
            <a:avLst/>
          </a:prstGeom>
          <a:solidFill>
            <a:srgbClr val="C1FEA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 rot="5400000">
            <a:off x="4543600" y="4822803"/>
            <a:ext cx="361599" cy="421160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 rot="2155397">
            <a:off x="6285308" y="4140519"/>
            <a:ext cx="360478" cy="421160"/>
          </a:xfrm>
          <a:prstGeom prst="rightArrow">
            <a:avLst/>
          </a:prstGeom>
          <a:solidFill>
            <a:srgbClr val="FDFFE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 rot="19564485">
            <a:off x="6191931" y="2830743"/>
            <a:ext cx="425705" cy="421160"/>
          </a:xfrm>
          <a:prstGeom prst="rightArrow">
            <a:avLst/>
          </a:prstGeom>
          <a:solidFill>
            <a:srgbClr val="FEFE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 rot="16200000">
            <a:off x="4555480" y="2169749"/>
            <a:ext cx="371606" cy="421160"/>
          </a:xfrm>
          <a:prstGeom prst="rightArrow">
            <a:avLst/>
          </a:prstGeom>
          <a:solidFill>
            <a:srgbClr val="CAF2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432919" y="2837322"/>
            <a:ext cx="2616728" cy="1919315"/>
          </a:xfrm>
          <a:prstGeom prst="roundRect">
            <a:avLst/>
          </a:prstGeom>
          <a:gradFill flip="none" rotWithShape="1">
            <a:gsLst>
              <a:gs pos="100000">
                <a:srgbClr val="FCB982"/>
              </a:gs>
              <a:gs pos="100000">
                <a:schemeClr val="tx2">
                  <a:lumMod val="20000"/>
                  <a:lumOff val="80000"/>
                </a:schemeClr>
              </a:gs>
              <a:gs pos="74000">
                <a:schemeClr val="tx2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Коррекционные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 технологии</a:t>
            </a:r>
          </a:p>
        </p:txBody>
      </p:sp>
      <p:pic>
        <p:nvPicPr>
          <p:cNvPr id="1030" name="Picture 6" descr="https://w7.pngwing.com/pngs/688/58/png-transparent-incandescent-light-bulb-smiley-emoticon-surprise-lamp-light-electric-light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36" r="19048"/>
          <a:stretch/>
        </p:blipFill>
        <p:spPr bwMode="auto">
          <a:xfrm>
            <a:off x="899592" y="3223429"/>
            <a:ext cx="1322593" cy="14210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32" name="Picture 8" descr="https://i.pinimg.com/originals/b8/e3/c9/b8e3c95a5f51dc1a213e0a3198523c3a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5" t="15190" r="8710" b="16589"/>
          <a:stretch/>
        </p:blipFill>
        <p:spPr bwMode="auto">
          <a:xfrm>
            <a:off x="779537" y="677898"/>
            <a:ext cx="1443279" cy="11601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34" name="Picture 10" descr="https://i.pinimg.com/originals/74/fa/59/74fa593f0def8eea8fd36e896996de97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3" b="21410"/>
          <a:stretch/>
        </p:blipFill>
        <p:spPr bwMode="auto">
          <a:xfrm>
            <a:off x="5923204" y="742680"/>
            <a:ext cx="1623698" cy="8739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38" name="Picture 14" descr="https://avatars.mds.yandex.net/i?id=ed37617687901be514947b339270f080-4260374-images-thumbs&amp;n=1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" t="6558" b="3981"/>
          <a:stretch/>
        </p:blipFill>
        <p:spPr bwMode="auto">
          <a:xfrm>
            <a:off x="7117314" y="5443660"/>
            <a:ext cx="1559142" cy="10499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40" name="Picture 16" descr="https://avatars.mds.yandex.net/i?id=ea3266a09f7ae917e83cb1a7caa110aa_l-5896701-images-thumbs&amp;n=13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0" t="2512" r="2429" b="3615"/>
          <a:stretch/>
        </p:blipFill>
        <p:spPr bwMode="auto">
          <a:xfrm>
            <a:off x="7120366" y="2770264"/>
            <a:ext cx="1340066" cy="13581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42" name="Picture 18" descr="https://previews.123rf.com/images/lenm/lenm1610/lenm161000192/64592036-mascot-illustration-of-an-energetic-smiley-wearing-a-sporty-headband-lifting-dumbbells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76" b="11136"/>
          <a:stretch/>
        </p:blipFill>
        <p:spPr bwMode="auto">
          <a:xfrm>
            <a:off x="1418443" y="5716984"/>
            <a:ext cx="1874586" cy="9600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6" name="Скругленный прямоугольник 25"/>
          <p:cNvSpPr/>
          <p:nvPr/>
        </p:nvSpPr>
        <p:spPr>
          <a:xfrm>
            <a:off x="539552" y="31816"/>
            <a:ext cx="8136904" cy="583708"/>
          </a:xfrm>
          <a:prstGeom prst="roundRect">
            <a:avLst/>
          </a:prstGeom>
          <a:gradFill>
            <a:gsLst>
              <a:gs pos="26000">
                <a:schemeClr val="accent3">
                  <a:lumMod val="5000"/>
                  <a:lumOff val="95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ОБЕСПЕЧЕНИЕ ПРОГРАММЫ</a:t>
            </a:r>
            <a:endParaRPr lang="ru-RU" sz="2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146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10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 tmFilter="0, 0; .2, .5; .8, .5; 1, 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500" autoRev="1" fill="hold"/>
                                        <p:tgtEl>
                                          <p:spTgt spid="10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 tmFilter="0, 0; .2, .5; .8, .5; 1, 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500" autoRev="1" fill="hold"/>
                                        <p:tgtEl>
                                          <p:spTgt spid="10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 tmFilter="0, 0; .2, .5; .8, .5; 1, 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500" autoRev="1" fill="hold"/>
                                        <p:tgtEl>
                                          <p:spTgt spid="10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 tmFilter="0, 0; .2, .5; .8, .5; 1, 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500" autoRev="1" fill="hold"/>
                                        <p:tgtEl>
                                          <p:spTgt spid="10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 tmFilter="0, 0; .2, .5; .8, .5; 1, 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500" autoRev="1" fill="hold"/>
                                        <p:tgtEl>
                                          <p:spTgt spid="10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" y="0"/>
            <a:ext cx="9143998" cy="692696"/>
          </a:xfrm>
          <a:prstGeom prst="roundRect">
            <a:avLst/>
          </a:prstGeom>
          <a:gradFill>
            <a:gsLst>
              <a:gs pos="26000">
                <a:schemeClr val="accent3">
                  <a:lumMod val="5000"/>
                  <a:lumOff val="95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 ПРИЕМЫ РЕАЛИЗАЦИИ ПРОГРАММЫ</a:t>
            </a:r>
            <a:endParaRPr lang="ru-RU" sz="2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0" y="718081"/>
            <a:ext cx="9143999" cy="3286983"/>
          </a:xfrm>
          <a:prstGeom prst="roundRect">
            <a:avLst/>
          </a:prstGeom>
          <a:gradFill>
            <a:gsLst>
              <a:gs pos="79000">
                <a:srgbClr val="CAF2FE">
                  <a:lumMod val="0"/>
                  <a:lumOff val="100000"/>
                  <a:alpha val="79000"/>
                </a:srgbClr>
              </a:gs>
              <a:gs pos="100000">
                <a:srgbClr val="C1FEAC"/>
              </a:gs>
              <a:gs pos="0">
                <a:srgbClr val="C1FEAC"/>
              </a:gs>
            </a:gsLst>
            <a:path path="circle">
              <a:fillToRect l="100000" t="10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§"/>
            </a:pP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приемы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здоровьесберегающих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технологий.</a:t>
            </a:r>
            <a:endParaRPr lang="en-US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формирования сознания и личностных смыслов.</a:t>
            </a:r>
            <a:endParaRPr lang="en-US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познавательной деятельности и опыта общественного поведения: методы организации учебной работы.</a:t>
            </a:r>
            <a:endParaRPr lang="en-US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мотивации  репродуктивно-подражательной активности и познавательной деятельности.</a:t>
            </a:r>
            <a:endParaRPr lang="en-US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Инновационные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 техники нетрадиционных технологий.</a:t>
            </a:r>
            <a:endParaRPr lang="en-US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рефлексии.</a:t>
            </a:r>
            <a:endParaRPr lang="en-US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психологической коррекции.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контроля эффективности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процесса.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1" r="12048"/>
          <a:stretch/>
        </p:blipFill>
        <p:spPr>
          <a:xfrm>
            <a:off x="251520" y="4030449"/>
            <a:ext cx="3816424" cy="27178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872" y="4030449"/>
            <a:ext cx="4719161" cy="27178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3127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-1286" y="690652"/>
            <a:ext cx="2194287" cy="634906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FFFEBA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Вокалотерапия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33536" y="695459"/>
            <a:ext cx="2032836" cy="61947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FFFEBA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Пальчиковая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имнастика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7514" y="1562801"/>
            <a:ext cx="2387782" cy="171072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9" name="Скругленный прямоугольник 8"/>
          <p:cNvSpPr/>
          <p:nvPr/>
        </p:nvSpPr>
        <p:spPr>
          <a:xfrm>
            <a:off x="0" y="3691445"/>
            <a:ext cx="2359485" cy="640473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FFFEBA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сихогимнастика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523914" y="690652"/>
            <a:ext cx="2128809" cy="640473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FFFEBA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итмопластика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747843" y="690652"/>
            <a:ext cx="2396157" cy="88210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FFFEBA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ыхательная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артикуляционная гимнастика</a:t>
            </a:r>
          </a:p>
        </p:txBody>
      </p:sp>
      <p:pic>
        <p:nvPicPr>
          <p:cNvPr id="13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627" y="1672214"/>
            <a:ext cx="2511540" cy="160131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557" y="1573983"/>
            <a:ext cx="2522668" cy="162493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8" name="Скругленный прямоугольник 17"/>
          <p:cNvSpPr/>
          <p:nvPr/>
        </p:nvSpPr>
        <p:spPr>
          <a:xfrm>
            <a:off x="2499321" y="3692589"/>
            <a:ext cx="2120760" cy="636465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FFFEBA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Логоритмика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4911" y="1"/>
            <a:ext cx="9129089" cy="591198"/>
          </a:xfrm>
          <a:prstGeom prst="roundRect">
            <a:avLst/>
          </a:prstGeom>
          <a:gradFill>
            <a:gsLst>
              <a:gs pos="26000">
                <a:schemeClr val="accent3">
                  <a:lumMod val="5000"/>
                  <a:lumOff val="95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 ПРИЕМЫ РЕАЛИЗАЦИИ ПРОГРАММЫ</a:t>
            </a:r>
            <a:endParaRPr lang="ru-RU" sz="2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807177" y="3691445"/>
            <a:ext cx="2074724" cy="640473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FFFEBA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Сказкотерапия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068997" y="3691445"/>
            <a:ext cx="2075003" cy="634906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FFFEBA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 - терапия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i.ytimg.com/vi/3KL4CurO7hg/maxresdefault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0" r="10415"/>
          <a:stretch/>
        </p:blipFill>
        <p:spPr bwMode="auto">
          <a:xfrm>
            <a:off x="2519170" y="4610997"/>
            <a:ext cx="2397627" cy="167797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i.artfile.ru/1600x1200_298708_%5bwww.ArtFile.ru%5d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20" y="4657123"/>
            <a:ext cx="2322377" cy="167590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un9-57.userapi.com/impg/ZT0o7rBnAb4cYN0EXKTIquJdV0rtrGW6-uGgxQ/_2PYyZKjaBs.jpg?size=604x560&amp;quality=96&amp;sign=0119c4907c8df0e71b4ed0034292726a&amp;type=albu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1986" y="4663696"/>
            <a:ext cx="2052014" cy="166933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www.culture.ru/storage/images/4a40d47f-c1d8-55eb-8abd-b3bc67f3ce3b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4471" y="1557811"/>
            <a:ext cx="2272883" cy="164110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Объект 3"/>
          <p:cNvPicPr>
            <a:picLocks noGrp="1"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01"/>
          <a:stretch/>
        </p:blipFill>
        <p:spPr>
          <a:xfrm>
            <a:off x="-86297" y="4623945"/>
            <a:ext cx="2680717" cy="174225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881099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827584" y="-3303"/>
            <a:ext cx="7416824" cy="542932"/>
          </a:xfrm>
          <a:prstGeom prst="roundRect">
            <a:avLst/>
          </a:prstGeom>
          <a:gradFill>
            <a:gsLst>
              <a:gs pos="26000">
                <a:schemeClr val="accent3">
                  <a:lumMod val="5000"/>
                  <a:lumOff val="95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ФОРМЫ МУЗЫКАЛЬНОГО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ОЗДЕЙСТВИЯ</a:t>
            </a:r>
            <a:endParaRPr lang="ru-RU" sz="2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10"/>
          <a:stretch/>
        </p:blipFill>
        <p:spPr>
          <a:xfrm>
            <a:off x="37724" y="3986404"/>
            <a:ext cx="3822917" cy="28438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76975" y="3685390"/>
            <a:ext cx="3744416" cy="456697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Интегративная  деятельность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18"/>
          <a:stretch/>
        </p:blipFill>
        <p:spPr>
          <a:xfrm>
            <a:off x="4180024" y="1397520"/>
            <a:ext cx="4853395" cy="43223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4180025" y="1135318"/>
            <a:ext cx="4853394" cy="524403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Активная деятельность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0" t="5721" r="18500" b="15579"/>
          <a:stretch/>
        </p:blipFill>
        <p:spPr>
          <a:xfrm>
            <a:off x="57544" y="839605"/>
            <a:ext cx="3763847" cy="25623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" name="Скругленный прямоугольник 14"/>
          <p:cNvSpPr/>
          <p:nvPr/>
        </p:nvSpPr>
        <p:spPr>
          <a:xfrm>
            <a:off x="76975" y="721707"/>
            <a:ext cx="3744416" cy="47504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Рецептивная деятельность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98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/>
          <p:cNvSpPr/>
          <p:nvPr/>
        </p:nvSpPr>
        <p:spPr>
          <a:xfrm>
            <a:off x="1619672" y="-29818"/>
            <a:ext cx="5904656" cy="620688"/>
          </a:xfrm>
          <a:prstGeom prst="roundRect">
            <a:avLst/>
          </a:prstGeom>
          <a:gradFill>
            <a:gsLst>
              <a:gs pos="26000">
                <a:schemeClr val="accent3">
                  <a:lumMod val="5000"/>
                  <a:lumOff val="95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ЗАНЯТИЙ</a:t>
            </a:r>
            <a:endParaRPr lang="ru-RU" sz="2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3222" y="764704"/>
            <a:ext cx="5143760" cy="576064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Приветствие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положительного  эмоционального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настроя. </a:t>
            </a: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Распевка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Музыкально-ритмические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движения,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логоритмические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упражнения.</a:t>
            </a:r>
          </a:p>
          <a:p>
            <a:pPr marL="342900" indent="-34290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Слушание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музыки (активное и пассивное). Физкультминутка: пальчиковая или жестовая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игра.</a:t>
            </a:r>
          </a:p>
          <a:p>
            <a:pPr marL="342900" indent="-34290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Пение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песенное творчество: </a:t>
            </a: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вокалотерапия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артикуляционная гимнастика, дыхательная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гимнастика.</a:t>
            </a:r>
          </a:p>
          <a:p>
            <a:pPr marL="342900" indent="-34290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Танцевальные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 с элементами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ритмопластики.</a:t>
            </a:r>
          </a:p>
          <a:p>
            <a:pPr marL="342900" indent="-34290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Музыкальные игры. Арт – терапия. </a:t>
            </a:r>
          </a:p>
          <a:p>
            <a:pPr marL="342900" indent="-34290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музыкальных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инструментах.</a:t>
            </a:r>
          </a:p>
          <a:p>
            <a:pPr marL="342900" indent="-342900">
              <a:buAutoNum type="arabicPeriod"/>
            </a:pP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Психогимнастическое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на релаксацию. Прощание.</a:t>
            </a:r>
          </a:p>
          <a:p>
            <a:endParaRPr lang="ru-RU" sz="2000" dirty="0"/>
          </a:p>
        </p:txBody>
      </p:sp>
      <p:pic>
        <p:nvPicPr>
          <p:cNvPr id="5" name="Picture 3" descr="C:\Users\днс\Desktop\КАНИСТЕРАПИЯ\IMG_05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72826" y="764704"/>
            <a:ext cx="3750831" cy="24567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89" t="6951" r="-125"/>
          <a:stretch/>
        </p:blipFill>
        <p:spPr>
          <a:xfrm>
            <a:off x="5508104" y="3395332"/>
            <a:ext cx="3615553" cy="34614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4866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043608" y="0"/>
            <a:ext cx="6840760" cy="733639"/>
          </a:xfrm>
          <a:prstGeom prst="roundRect">
            <a:avLst/>
          </a:prstGeom>
          <a:gradFill>
            <a:gsLst>
              <a:gs pos="26000">
                <a:schemeClr val="accent3">
                  <a:lumMod val="5000"/>
                  <a:lumOff val="95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</a:t>
            </a:r>
            <a:endParaRPr lang="ru-RU" sz="2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7504" y="921753"/>
            <a:ext cx="4320480" cy="5936248"/>
          </a:xfrm>
          <a:prstGeom prst="roundRect">
            <a:avLst/>
          </a:prstGeom>
          <a:gradFill>
            <a:gsLst>
              <a:gs pos="79000">
                <a:srgbClr val="CAF2FE">
                  <a:lumMod val="0"/>
                  <a:lumOff val="100000"/>
                  <a:alpha val="79000"/>
                </a:srgbClr>
              </a:gs>
              <a:gs pos="100000">
                <a:srgbClr val="FFF2D9"/>
              </a:gs>
              <a:gs pos="0">
                <a:srgbClr val="FEFEA0"/>
              </a:gs>
            </a:gsLst>
            <a:path path="circle">
              <a:fillToRect l="100000" t="10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концу   обучения  учащиеся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будут знать/иметь: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понятия музыкальной грамоты и теории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элементарные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музыкальные  навыки и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музыкально-сенсорное  восприятие;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положительную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динамику развития основных психических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процессов;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положительную динамику в развитии эмоциональной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коммуникативной сфер личности 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укрепление  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психологического и физического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здоровья. </a:t>
            </a:r>
          </a:p>
          <a:p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574177" y="921752"/>
            <a:ext cx="4462320" cy="5936248"/>
          </a:xfrm>
          <a:prstGeom prst="roundRect">
            <a:avLst/>
          </a:prstGeom>
          <a:gradFill>
            <a:gsLst>
              <a:gs pos="79000">
                <a:srgbClr val="CAF2FE">
                  <a:lumMod val="0"/>
                  <a:lumOff val="100000"/>
                  <a:alpha val="79000"/>
                </a:srgbClr>
              </a:gs>
              <a:gs pos="100000">
                <a:srgbClr val="FFF2D9"/>
              </a:gs>
              <a:gs pos="0">
                <a:srgbClr val="FEFEA0"/>
              </a:gs>
            </a:gsLst>
            <a:path path="circle">
              <a:fillToRect l="100000" t="10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будут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сформированы: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музыкальная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 обучающихся, культура здорового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образа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жизни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навыки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музыкальной и творческой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готовность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  выступлению на публике,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праздниках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концертах;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навыки общения, позитивное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 к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окружающим;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ориентация и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мотивация к дальнейшему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обучению;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нравственные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личности, 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способности  к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самореализации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основных сферах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жизнедеятельности;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адаптация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жизни.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0" y="1"/>
            <a:ext cx="9144000" cy="620688"/>
          </a:xfrm>
          <a:prstGeom prst="roundRect">
            <a:avLst/>
          </a:prstGeom>
          <a:gradFill>
            <a:gsLst>
              <a:gs pos="26000">
                <a:schemeClr val="accent3">
                  <a:lumMod val="5000"/>
                  <a:lumOff val="95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АТТЕСТАЦИИ</a:t>
            </a:r>
            <a:endParaRPr lang="ru-RU" sz="2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9147031"/>
              </p:ext>
            </p:extLst>
          </p:nvPr>
        </p:nvGraphicFramePr>
        <p:xfrm>
          <a:off x="-16934" y="2606448"/>
          <a:ext cx="9144001" cy="424847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7167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23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149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79082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Музыкальный</a:t>
                      </a:r>
                      <a:r>
                        <a:rPr lang="ru-RU" sz="22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модуль</a:t>
                      </a:r>
                      <a:endParaRPr lang="ru-RU" sz="22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AF2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Деятельностный</a:t>
                      </a:r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(творческий) модуль </a:t>
                      </a:r>
                      <a:endParaRPr lang="ru-RU" sz="22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Личностный модуль </a:t>
                      </a:r>
                      <a:endParaRPr lang="ru-RU" sz="22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ADA3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29479">
                <a:tc>
                  <a:txBody>
                    <a:bodyPr/>
                    <a:lstStyle/>
                    <a:p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 по предмету.</a:t>
                      </a:r>
                      <a:endParaRPr lang="ru-RU" sz="22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AF2F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Сформированность</a:t>
                      </a:r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музыкальных умений и навыков.</a:t>
                      </a:r>
                      <a:endParaRPr lang="ru-RU" sz="22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Динамика развития,</a:t>
                      </a:r>
                      <a:r>
                        <a:rPr lang="ru-RU" sz="22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активизация личностных ресурсов.</a:t>
                      </a:r>
                      <a:endParaRPr lang="ru-RU" sz="22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ADA3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39910">
                <a:tc>
                  <a:txBody>
                    <a:bodyPr/>
                    <a:lstStyle/>
                    <a:p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Игры,</a:t>
                      </a:r>
                      <a:r>
                        <a:rPr lang="ru-RU" sz="22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викторины, музыкальные творческие задания.</a:t>
                      </a:r>
                      <a:endParaRPr lang="ru-RU" sz="22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AF2F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Творческие</a:t>
                      </a:r>
                      <a:r>
                        <a:rPr lang="ru-RU" sz="22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задания: вокал, игра на инструментах, музыкальные инсценировки. </a:t>
                      </a:r>
                      <a:endParaRPr lang="ru-RU" sz="22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Педагогическое наблюдение, самостоятельная работа,</a:t>
                      </a:r>
                      <a:r>
                        <a:rPr lang="ru-RU" sz="22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публичное выступление. </a:t>
                      </a:r>
                      <a:endParaRPr lang="ru-RU" sz="22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ADA3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2310" y="620689"/>
            <a:ext cx="9144000" cy="154323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 о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ребенке;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 родителей;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музыкальных способностей;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невник наблюдения родителями за ребенком дома;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екущий контроль развития и поведения ребенка.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20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-19208" y="2163922"/>
            <a:ext cx="9144000" cy="442525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оценивания</a:t>
            </a:r>
            <a:endParaRPr lang="ru-RU" sz="2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91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0" name="Picture 2" descr="C:\Users\днс\Desktop\для программы кинолог\1223589590_shutterstock_16989712 - копия - копия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69108"/>
            <a:ext cx="2664296" cy="1869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4" descr="C:\Users\днс\Desktop\для программы кинолог\1223589590_shutterstock_16989712 - копия - коп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75" y="2908845"/>
            <a:ext cx="2663825" cy="174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5" descr="C:\Users\днс\Desktop\для программы кинолог\1223589590_shutterstock_1698971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365" y="2499596"/>
            <a:ext cx="2529534" cy="2368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4" name="Picture 6" descr="C:\Users\днс\Desktop\для программы кинолог\1223589590_shutterstock_16989712 - копия - копия (2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915" y="884345"/>
            <a:ext cx="2470150" cy="1615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123148" y="0"/>
            <a:ext cx="8864617" cy="602060"/>
          </a:xfrm>
          <a:prstGeom prst="roundRect">
            <a:avLst/>
          </a:prstGeom>
          <a:gradFill>
            <a:gsLst>
              <a:gs pos="26000">
                <a:schemeClr val="accent3">
                  <a:lumMod val="5000"/>
                  <a:lumOff val="95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ПОДВЕДЕНИЯ ИТОГОВ РЕАЛИЗАЦИИ ПРОГРАММЫ </a:t>
            </a:r>
            <a:endParaRPr lang="ru-RU" sz="2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23148" y="1321652"/>
            <a:ext cx="23620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«Лист наблюдения поведения ребенка на  занятии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47183" y="1230995"/>
            <a:ext cx="24913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«Диагностика музыкальных способностей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1397" y="3203969"/>
            <a:ext cx="279708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«Лист  результатов образовательного процесса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31197" y="2841065"/>
            <a:ext cx="244158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Анкета удовлетворенности родителей качеством образовательных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услуг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с одним скругленным углом 19"/>
          <p:cNvSpPr/>
          <p:nvPr/>
        </p:nvSpPr>
        <p:spPr>
          <a:xfrm>
            <a:off x="5499029" y="887120"/>
            <a:ext cx="3634464" cy="2520280"/>
          </a:xfrm>
          <a:prstGeom prst="round1Rect">
            <a:avLst/>
          </a:prstGeom>
          <a:gradFill>
            <a:gsLst>
              <a:gs pos="26000">
                <a:schemeClr val="tx1"/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сроки проведения диагностики: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этап - вводная диагностика – сентябрь (на ознакомительном уровне);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этап - промежуточная диагностика – декабрь;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 этап - итоговая диагностика – май</a:t>
            </a:r>
            <a:endParaRPr lang="ru-RU" dirty="0"/>
          </a:p>
        </p:txBody>
      </p:sp>
      <p:sp>
        <p:nvSpPr>
          <p:cNvPr id="21" name="Прямоугольник с одним скругленным углом 20"/>
          <p:cNvSpPr/>
          <p:nvPr/>
        </p:nvSpPr>
        <p:spPr>
          <a:xfrm>
            <a:off x="1" y="4995703"/>
            <a:ext cx="5848272" cy="1895187"/>
          </a:xfrm>
          <a:prstGeom prst="round1Rect">
            <a:avLst/>
          </a:prstGeom>
          <a:gradFill>
            <a:gsLst>
              <a:gs pos="26000">
                <a:schemeClr val="tx1"/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Опросники, игры, викторины.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Самостоятельное участие учащегося в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концертах, мероприятиях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конкурсах.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(мониторинг)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Совместное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(ребенок-педагог-родитель) оформление портфолио достижений.</a:t>
            </a:r>
          </a:p>
          <a:p>
            <a:endParaRPr lang="ru-RU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34" t="36905" r="19946"/>
          <a:stretch/>
        </p:blipFill>
        <p:spPr>
          <a:xfrm>
            <a:off x="5949635" y="3448294"/>
            <a:ext cx="3184552" cy="33959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50247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0"/>
                            </p:stCondLst>
                            <p:childTnLst>
                              <p:par>
                                <p:cTn id="2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179512" y="764"/>
            <a:ext cx="8864617" cy="733639"/>
          </a:xfrm>
          <a:prstGeom prst="roundRect">
            <a:avLst/>
          </a:prstGeom>
          <a:gradFill>
            <a:gsLst>
              <a:gs pos="26000">
                <a:schemeClr val="accent3">
                  <a:lumMod val="5000"/>
                  <a:lumOff val="95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 – ПЕДАГОГИЧЕСКИЕ УСЛОВИЯ </a:t>
            </a:r>
          </a:p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ПРОГРАММЫ </a:t>
            </a:r>
            <a:endParaRPr lang="ru-RU" sz="2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1" t="3800" r="39373" b="15520"/>
          <a:stretch/>
        </p:blipFill>
        <p:spPr>
          <a:xfrm rot="5400000">
            <a:off x="5753283" y="566558"/>
            <a:ext cx="3024337" cy="35481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7842" y="766271"/>
            <a:ext cx="1617817" cy="9107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46" y="828445"/>
            <a:ext cx="4266810" cy="595391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29" r="3962"/>
          <a:stretch/>
        </p:blipFill>
        <p:spPr>
          <a:xfrm>
            <a:off x="5599407" y="3914956"/>
            <a:ext cx="3332087" cy="27914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78620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07504" y="0"/>
            <a:ext cx="8864617" cy="733639"/>
          </a:xfrm>
          <a:prstGeom prst="roundRect">
            <a:avLst/>
          </a:prstGeom>
          <a:gradFill>
            <a:gsLst>
              <a:gs pos="26000">
                <a:schemeClr val="accent3">
                  <a:lumMod val="5000"/>
                  <a:lumOff val="95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89" y="850160"/>
            <a:ext cx="8954079" cy="59940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9518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2">
                <a:lumMod val="20000"/>
                <a:lumOff val="8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4610"/>
            <a:ext cx="7488832" cy="68433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8671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827584" y="116632"/>
            <a:ext cx="7416824" cy="720475"/>
          </a:xfrm>
          <a:prstGeom prst="roundRect">
            <a:avLst/>
          </a:prstGeom>
          <a:gradFill>
            <a:gsLst>
              <a:gs pos="24000">
                <a:schemeClr val="accent3">
                  <a:lumMod val="5000"/>
                  <a:lumOff val="95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ПРОГРАММЫ </a:t>
            </a:r>
          </a:p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«МУЗЫКА ДОБРА»</a:t>
            </a:r>
            <a:endParaRPr lang="ru-RU" sz="2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4183548515"/>
              </p:ext>
            </p:extLst>
          </p:nvPr>
        </p:nvGraphicFramePr>
        <p:xfrm>
          <a:off x="1524000" y="1052736"/>
          <a:ext cx="7512496" cy="5805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3" t="27031" r="18547"/>
          <a:stretch/>
        </p:blipFill>
        <p:spPr>
          <a:xfrm>
            <a:off x="179511" y="1412776"/>
            <a:ext cx="3723231" cy="38164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-324036" y="5903707"/>
            <a:ext cx="359989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 – 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НАПРАВЛЕННОСТЬ </a:t>
            </a:r>
          </a:p>
        </p:txBody>
      </p:sp>
    </p:spTree>
    <p:extLst>
      <p:ext uri="{BB962C8B-B14F-4D97-AF65-F5344CB8AC3E}">
        <p14:creationId xmlns:p14="http://schemas.microsoft.com/office/powerpoint/2010/main" val="3131807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827584" y="116632"/>
            <a:ext cx="7416824" cy="792088"/>
          </a:xfrm>
          <a:prstGeom prst="roundRect">
            <a:avLst/>
          </a:prstGeom>
          <a:gradFill>
            <a:gsLst>
              <a:gs pos="26000">
                <a:schemeClr val="accent3">
                  <a:lumMod val="5000"/>
                  <a:lumOff val="95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ПРОГРАММЫ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«МУЗЫКА ДОБРА»</a:t>
            </a:r>
            <a:endParaRPr lang="ru-RU" sz="2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3528" y="1286504"/>
            <a:ext cx="2808312" cy="996116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5">
                  <a:lumMod val="20000"/>
                  <a:lumOff val="8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path path="circle">
              <a:fillToRect l="100000" t="10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Психологическая поддержка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535996" y="1297348"/>
            <a:ext cx="2983680" cy="996116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5">
                  <a:lumMod val="20000"/>
                  <a:lumOff val="8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path path="circle">
              <a:fillToRect l="100000" t="10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Эмоциональное развитие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703799" y="2504892"/>
            <a:ext cx="2983681" cy="972108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5">
                  <a:lumMod val="20000"/>
                  <a:lumOff val="8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path path="circle">
              <a:fillToRect l="100000" t="10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Интеллектуальное развитие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484413" y="2516388"/>
            <a:ext cx="2796218" cy="972108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5">
                  <a:lumMod val="20000"/>
                  <a:lumOff val="8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path path="circle">
              <a:fillToRect l="100000" t="10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78926" y="3643511"/>
            <a:ext cx="2796218" cy="1022466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5">
                  <a:lumMod val="20000"/>
                  <a:lumOff val="8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path path="circle">
              <a:fillToRect l="100000" t="10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Социализация и адаптация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23527" y="5614962"/>
            <a:ext cx="2808312" cy="1092116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5">
                  <a:lumMod val="20000"/>
                  <a:lumOff val="8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path path="circle">
              <a:fillToRect l="100000" t="10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музыкальной культуры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2123" y="3633028"/>
            <a:ext cx="5364088" cy="30502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 descr="https://w7.pngwing.com/pngs/455/815/png-transparent-father-child-mother-child-child-text-peopl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987" y="4701357"/>
            <a:ext cx="1373393" cy="9136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8" name="Picture 4" descr="https://www.opticaseseg.ru/upload/iblock/d18/d18c5fb5cb596464c9d70ee8b1a0bab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13" y="1307488"/>
            <a:ext cx="1510295" cy="11038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30" name="Picture 6" descr="https://img2.freepng.ru/20190204/pht/kisspng-clip-art-book-girl-reading-a-novel-vector-graphic-ecrire-de-belles-histoires-pour-le-clavier-ecole-5c589a0b0c0f64.073221291549310475049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0673" y="2392300"/>
            <a:ext cx="1283007" cy="11404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32" name="Picture 8" descr="https://avatars.mds.yandex.net/get-zen_doc/249065/pub_5bc47c7d8359c800abc7f632_5bc47ca5e36aa800a904f733/scale_120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4574" y="1253293"/>
            <a:ext cx="1278688" cy="10986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34" name="Picture 10" descr="https://w7.pngwing.com/pngs/760/647/png-transparent-drawing-painting-cartoon-a-child-sitting-on-a-brush-child-hand-people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08824"/>
            <a:ext cx="1484413" cy="10584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662995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38" y="620687"/>
            <a:ext cx="8765746" cy="58699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38" y="0"/>
            <a:ext cx="8757697" cy="68917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2" y="-1"/>
            <a:ext cx="9038709" cy="67413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13372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11560" y="31816"/>
            <a:ext cx="7848872" cy="1092928"/>
          </a:xfrm>
          <a:prstGeom prst="roundRect">
            <a:avLst/>
          </a:prstGeom>
          <a:gradFill>
            <a:gsLst>
              <a:gs pos="26000">
                <a:schemeClr val="accent3">
                  <a:lumMod val="5000"/>
                  <a:lumOff val="95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ПЕДАГОГИЧЕСКИЕ ПРИНЦИПЫ РАБОТЫ С УЧАЩИМИСЯ С ОГРАНИЧЕННЫМИ ВОЗМОЖНОСТЯМИ ЗДОРОВЬЯ</a:t>
            </a:r>
            <a:endParaRPr lang="ru-RU" sz="2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4429" y="1458428"/>
            <a:ext cx="2304256" cy="1131865"/>
          </a:xfrm>
          <a:prstGeom prst="roundRect">
            <a:avLst/>
          </a:prstGeom>
          <a:gradFill flip="none" rotWithShape="1">
            <a:gsLst>
              <a:gs pos="55000">
                <a:schemeClr val="accent2">
                  <a:lumMod val="0"/>
                  <a:lumOff val="100000"/>
                  <a:alpha val="90000"/>
                </a:schemeClr>
              </a:gs>
              <a:gs pos="88000">
                <a:schemeClr val="bg2">
                  <a:lumMod val="20000"/>
                  <a:lumOff val="80000"/>
                </a:schemeClr>
              </a:gs>
              <a:gs pos="20000">
                <a:srgbClr val="C1FEAC"/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Комплексный подход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362778" y="1486671"/>
            <a:ext cx="2664296" cy="1103622"/>
          </a:xfrm>
          <a:prstGeom prst="roundRect">
            <a:avLst/>
          </a:prstGeom>
          <a:gradFill>
            <a:gsLst>
              <a:gs pos="55000">
                <a:schemeClr val="accent2">
                  <a:lumMod val="0"/>
                  <a:lumOff val="100000"/>
                  <a:alpha val="90000"/>
                </a:schemeClr>
              </a:gs>
              <a:gs pos="88000">
                <a:schemeClr val="bg2">
                  <a:lumMod val="20000"/>
                  <a:lumOff val="80000"/>
                </a:schemeClr>
              </a:gs>
              <a:gs pos="20000">
                <a:schemeClr val="accent6">
                  <a:lumMod val="20000"/>
                  <a:lumOff val="80000"/>
                </a:schemeClr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Динамический подход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44429" y="2797791"/>
            <a:ext cx="2304256" cy="1214895"/>
          </a:xfrm>
          <a:prstGeom prst="roundRect">
            <a:avLst/>
          </a:prstGeom>
          <a:gradFill>
            <a:gsLst>
              <a:gs pos="55000">
                <a:schemeClr val="accent2">
                  <a:lumMod val="0"/>
                  <a:lumOff val="100000"/>
                  <a:alpha val="90000"/>
                </a:schemeClr>
              </a:gs>
              <a:gs pos="88000">
                <a:schemeClr val="bg2">
                  <a:lumMod val="20000"/>
                  <a:lumOff val="80000"/>
                </a:schemeClr>
              </a:gs>
              <a:gs pos="20000">
                <a:srgbClr val="CAF2FE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Системный подход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44429" y="5551332"/>
            <a:ext cx="2304256" cy="1170118"/>
          </a:xfrm>
          <a:prstGeom prst="roundRect">
            <a:avLst/>
          </a:prstGeom>
          <a:gradFill>
            <a:gsLst>
              <a:gs pos="55000">
                <a:schemeClr val="accent2">
                  <a:lumMod val="0"/>
                  <a:lumOff val="100000"/>
                  <a:alpha val="90000"/>
                </a:schemeClr>
              </a:gs>
              <a:gs pos="88000">
                <a:schemeClr val="bg2">
                  <a:lumMod val="20000"/>
                  <a:lumOff val="80000"/>
                </a:schemeClr>
              </a:gs>
              <a:gs pos="20000">
                <a:srgbClr val="C1FEAC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Целостный подход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362778" y="5535502"/>
            <a:ext cx="2664296" cy="1185947"/>
          </a:xfrm>
          <a:prstGeom prst="roundRect">
            <a:avLst/>
          </a:prstGeom>
          <a:gradFill>
            <a:gsLst>
              <a:gs pos="55000">
                <a:schemeClr val="accent2">
                  <a:lumMod val="0"/>
                  <a:lumOff val="100000"/>
                  <a:alpha val="90000"/>
                </a:schemeClr>
              </a:gs>
              <a:gs pos="88000">
                <a:schemeClr val="bg2">
                  <a:lumMod val="20000"/>
                  <a:lumOff val="80000"/>
                </a:schemeClr>
              </a:gs>
              <a:gs pos="20000">
                <a:schemeClr val="accent2">
                  <a:lumMod val="20000"/>
                  <a:lumOff val="80000"/>
                </a:schemeClr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Индивидуальный подход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733486" y="2779961"/>
            <a:ext cx="3366887" cy="1232725"/>
          </a:xfrm>
          <a:prstGeom prst="roundRect">
            <a:avLst/>
          </a:prstGeom>
          <a:gradFill>
            <a:gsLst>
              <a:gs pos="55000">
                <a:schemeClr val="accent2">
                  <a:lumMod val="0"/>
                  <a:lumOff val="100000"/>
                  <a:alpha val="90000"/>
                </a:schemeClr>
              </a:gs>
              <a:gs pos="88000">
                <a:schemeClr val="bg2">
                  <a:lumMod val="20000"/>
                  <a:lumOff val="80000"/>
                </a:schemeClr>
              </a:gs>
              <a:gs pos="20000">
                <a:srgbClr val="C1FEAC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Дифференцированный подход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362778" y="4172996"/>
            <a:ext cx="2705903" cy="1202197"/>
          </a:xfrm>
          <a:prstGeom prst="roundRect">
            <a:avLst/>
          </a:prstGeom>
          <a:gradFill>
            <a:gsLst>
              <a:gs pos="55000">
                <a:schemeClr val="accent2">
                  <a:lumMod val="0"/>
                  <a:lumOff val="100000"/>
                  <a:alpha val="90000"/>
                </a:schemeClr>
              </a:gs>
              <a:gs pos="88000">
                <a:schemeClr val="bg2">
                  <a:lumMod val="20000"/>
                  <a:lumOff val="80000"/>
                </a:schemeClr>
              </a:gs>
              <a:gs pos="20000">
                <a:srgbClr val="C1FEAC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Деятельностный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711090" y="1472258"/>
            <a:ext cx="3389283" cy="1131864"/>
          </a:xfrm>
          <a:prstGeom prst="roundRect">
            <a:avLst/>
          </a:prstGeom>
          <a:gradFill>
            <a:gsLst>
              <a:gs pos="68000">
                <a:schemeClr val="tx1"/>
              </a:gs>
              <a:gs pos="95000">
                <a:schemeClr val="bg2">
                  <a:lumMod val="20000"/>
                  <a:lumOff val="80000"/>
                </a:schemeClr>
              </a:gs>
              <a:gs pos="0">
                <a:schemeClr val="accent2">
                  <a:lumMod val="20000"/>
                  <a:lumOff val="80000"/>
                </a:schemeClr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Вариативность видов деятельности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733486" y="5551332"/>
            <a:ext cx="3366887" cy="1170118"/>
          </a:xfrm>
          <a:prstGeom prst="roundRect">
            <a:avLst/>
          </a:prstGeom>
          <a:gradFill>
            <a:gsLst>
              <a:gs pos="55000">
                <a:schemeClr val="accent2">
                  <a:lumMod val="0"/>
                  <a:lumOff val="100000"/>
                  <a:alpha val="90000"/>
                </a:schemeClr>
              </a:gs>
              <a:gs pos="88000">
                <a:schemeClr val="bg2">
                  <a:lumMod val="20000"/>
                  <a:lumOff val="80000"/>
                </a:schemeClr>
              </a:gs>
              <a:gs pos="20000">
                <a:schemeClr val="bg2">
                  <a:lumMod val="20000"/>
                  <a:lumOff val="80000"/>
                </a:schemeClr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Непрерывность коррекционного процесса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44429" y="4188824"/>
            <a:ext cx="2304256" cy="1186370"/>
          </a:xfrm>
          <a:prstGeom prst="roundRect">
            <a:avLst/>
          </a:prstGeom>
          <a:gradFill>
            <a:gsLst>
              <a:gs pos="55000">
                <a:schemeClr val="accent2">
                  <a:lumMod val="0"/>
                  <a:lumOff val="100000"/>
                  <a:alpha val="90000"/>
                </a:schemeClr>
              </a:gs>
              <a:gs pos="88000">
                <a:schemeClr val="bg2">
                  <a:lumMod val="20000"/>
                  <a:lumOff val="80000"/>
                </a:schemeClr>
              </a:gs>
              <a:gs pos="20000">
                <a:schemeClr val="accent2">
                  <a:lumMod val="20000"/>
                  <a:lumOff val="80000"/>
                </a:schemeClr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ситуации успеха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711090" y="4172997"/>
            <a:ext cx="3389459" cy="1202197"/>
          </a:xfrm>
          <a:prstGeom prst="roundRect">
            <a:avLst/>
          </a:prstGeom>
          <a:gradFill>
            <a:gsLst>
              <a:gs pos="55000">
                <a:schemeClr val="accent2">
                  <a:lumMod val="0"/>
                  <a:lumOff val="100000"/>
                  <a:alpha val="90000"/>
                </a:schemeClr>
              </a:gs>
              <a:gs pos="88000">
                <a:schemeClr val="bg2">
                  <a:lumMod val="20000"/>
                  <a:lumOff val="80000"/>
                </a:schemeClr>
              </a:gs>
              <a:gs pos="20000">
                <a:schemeClr val="accent6">
                  <a:lumMod val="20000"/>
                  <a:lumOff val="80000"/>
                </a:schemeClr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Положительная «обратная связь»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383591" y="2779961"/>
            <a:ext cx="2643483" cy="1232725"/>
          </a:xfrm>
          <a:prstGeom prst="roundRect">
            <a:avLst/>
          </a:prstGeom>
          <a:gradFill>
            <a:gsLst>
              <a:gs pos="55000">
                <a:schemeClr val="accent2">
                  <a:lumMod val="0"/>
                  <a:lumOff val="100000"/>
                  <a:alpha val="90000"/>
                </a:schemeClr>
              </a:gs>
              <a:gs pos="88000">
                <a:schemeClr val="bg2">
                  <a:lumMod val="20000"/>
                  <a:lumOff val="80000"/>
                </a:schemeClr>
              </a:gs>
              <a:gs pos="20000">
                <a:schemeClr val="accent2">
                  <a:lumMod val="20000"/>
                  <a:lumOff val="80000"/>
                </a:schemeClr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Взаимосвязь с родителями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161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11560" y="31816"/>
            <a:ext cx="7848872" cy="729862"/>
          </a:xfrm>
          <a:prstGeom prst="roundRect">
            <a:avLst/>
          </a:prstGeom>
          <a:gradFill>
            <a:gsLst>
              <a:gs pos="26000">
                <a:schemeClr val="accent3">
                  <a:lumMod val="5000"/>
                  <a:lumOff val="95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МЕТОДОЛОГИЧЕСКИЕ ОСНОВЫ ПРОГРАММЫ</a:t>
            </a:r>
            <a:endParaRPr lang="ru-RU" sz="2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85615" y="997814"/>
            <a:ext cx="3766305" cy="2539683"/>
          </a:xfrm>
          <a:prstGeom prst="round2DiagRect">
            <a:avLst/>
          </a:prstGeom>
          <a:gradFill flip="none" rotWithShape="1">
            <a:gsLst>
              <a:gs pos="26000">
                <a:schemeClr val="accent3">
                  <a:lumMod val="5000"/>
                  <a:lumOff val="95000"/>
                </a:schemeClr>
              </a:gs>
              <a:gs pos="100000">
                <a:srgbClr val="C1FEAC"/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Концепция личностно-ориентированного подхода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коррекционно-развивающем процессе. Л.С. Выготский </a:t>
            </a:r>
          </a:p>
          <a:p>
            <a:pPr algn="ctr"/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Т.А. Власова</a:t>
            </a:r>
          </a:p>
          <a:p>
            <a:pPr algn="ctr"/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В.А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Петровский</a:t>
            </a:r>
            <a:endParaRPr lang="ru-RU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65340" y="3773633"/>
            <a:ext cx="3786580" cy="2967735"/>
          </a:xfrm>
          <a:prstGeom prst="round2DiagRect">
            <a:avLst/>
          </a:prstGeom>
          <a:gradFill>
            <a:gsLst>
              <a:gs pos="26000">
                <a:schemeClr val="accent3">
                  <a:lumMod val="5000"/>
                  <a:lumOff val="95000"/>
                </a:schemeClr>
              </a:gs>
              <a:gs pos="100000">
                <a:srgbClr val="C1FEAC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Концепция </a:t>
            </a:r>
            <a:r>
              <a:rPr lang="ru-RU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деятельностного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подхода 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позиции социально-личностного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развития.</a:t>
            </a:r>
          </a:p>
          <a:p>
            <a:pPr algn="ctr"/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Л.И. </a:t>
            </a:r>
            <a:r>
              <a:rPr lang="ru-RU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Божович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М.И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Лисина </a:t>
            </a:r>
          </a:p>
          <a:p>
            <a:pPr algn="ctr"/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В.В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Давыдов </a:t>
            </a:r>
            <a:endParaRPr lang="ru-RU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5218516" y="1007211"/>
            <a:ext cx="3744416" cy="2530286"/>
          </a:xfrm>
          <a:prstGeom prst="round2DiagRect">
            <a:avLst/>
          </a:prstGeom>
          <a:gradFill>
            <a:gsLst>
              <a:gs pos="26000">
                <a:schemeClr val="accent3">
                  <a:lumMod val="5000"/>
                  <a:lumOff val="95000"/>
                </a:schemeClr>
              </a:gs>
              <a:gs pos="100000">
                <a:srgbClr val="C1FEAC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Психолого-педагогическое 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</a:p>
          <a:p>
            <a:pPr algn="ctr"/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С.В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Шушарджан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А.В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Торопова</a:t>
            </a:r>
          </a:p>
          <a:p>
            <a:pPr algn="ctr"/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А.С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Клюев</a:t>
            </a:r>
          </a:p>
          <a:p>
            <a:pPr algn="ctr"/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Т.С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Овчинникова</a:t>
            </a:r>
            <a:endParaRPr lang="ru-RU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cf2.ppt-online.org/files2/slide/4/4jIEDxBXGdkmtTP9FMSN08rHyg3aOCqVQbc5soZip/slide-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06" t="13375" r="26339" b="10600"/>
          <a:stretch/>
        </p:blipFill>
        <p:spPr bwMode="auto">
          <a:xfrm>
            <a:off x="4139951" y="3669831"/>
            <a:ext cx="2376265" cy="3071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s://dop.pskovedu.ru/file/download/dop/739C0A11C0F622300D49A79711C4288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" r="7303" b="6167"/>
          <a:stretch/>
        </p:blipFill>
        <p:spPr bwMode="auto">
          <a:xfrm>
            <a:off x="3959392" y="1484784"/>
            <a:ext cx="1259124" cy="12984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30" name="Picture 6" descr="https://st03.kakprosto.ru/images/article/2019/12/5/340085_5de88b5c5b67b5de88b5c5b6b6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014" b="2155"/>
          <a:stretch/>
        </p:blipFill>
        <p:spPr bwMode="auto">
          <a:xfrm>
            <a:off x="6827012" y="4199270"/>
            <a:ext cx="2147167" cy="2542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952" y="3683685"/>
            <a:ext cx="2376264" cy="51558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Выготский Л.С.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827012" y="3701764"/>
            <a:ext cx="2147167" cy="51558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Власова Т.А.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692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801387" y="-894"/>
            <a:ext cx="5613233" cy="733639"/>
          </a:xfrm>
          <a:prstGeom prst="roundRect">
            <a:avLst/>
          </a:prstGeom>
          <a:gradFill>
            <a:gsLst>
              <a:gs pos="26000">
                <a:schemeClr val="accent3">
                  <a:lumMod val="5000"/>
                  <a:lumOff val="95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И ЗАДАЧИ ПРОГРАММЫ</a:t>
            </a:r>
            <a:endParaRPr lang="ru-RU" sz="2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79512" y="780647"/>
            <a:ext cx="8856984" cy="1331356"/>
          </a:xfrm>
          <a:prstGeom prst="round2DiagRect">
            <a:avLst/>
          </a:prstGeom>
          <a:gradFill>
            <a:gsLst>
              <a:gs pos="26000">
                <a:schemeClr val="tx1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программы: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развития  познавательной, психологической, эмоциональной сфер личности и творческих способностей  учащегося с ограниченными возможностями здоровья / инвалидностью средствами музыкального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искусства.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/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6088864" y="2130697"/>
            <a:ext cx="3042406" cy="4707928"/>
          </a:xfrm>
          <a:prstGeom prst="round2DiagRect">
            <a:avLst/>
          </a:prstGeom>
          <a:gradFill>
            <a:gsLst>
              <a:gs pos="26000">
                <a:schemeClr val="tx1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</a:t>
            </a:r>
            <a:r>
              <a:rPr lang="ru-RU" sz="1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социализация 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адаптация обучающихся к жизни в </a:t>
            </a: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 культуры здорового и безопасного образа жизни, укрепление здоровья </a:t>
            </a: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общей и музыкальной культуры </a:t>
            </a: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содействие 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снижению уровня отрицательных форм </a:t>
            </a: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поведения;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нравственных качеств личности </a:t>
            </a: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500" dirty="0"/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0" y="2156455"/>
            <a:ext cx="3005818" cy="4749253"/>
          </a:xfrm>
          <a:prstGeom prst="round2DiagRect">
            <a:avLst/>
          </a:prstGeom>
          <a:gradFill>
            <a:gsLst>
              <a:gs pos="26000">
                <a:schemeClr val="tx1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обучения: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чувства музыкального ритма и темпа;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тонкого музыкально-сенсорного </a:t>
            </a: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восприятия;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5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овладение 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элементарными певческими </a:t>
            </a: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умениями;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основными музыкальными </a:t>
            </a: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понятиями и инструментами;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пропедевтика 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(педагогическая </a:t>
            </a: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коррекция);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навыков музыкальной </a:t>
            </a: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деятельности;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3005818" y="2130697"/>
            <a:ext cx="3096344" cy="4722265"/>
          </a:xfrm>
          <a:prstGeom prst="round2DiagRect">
            <a:avLst/>
          </a:prstGeom>
          <a:gradFill>
            <a:gsLst>
              <a:gs pos="26000">
                <a:schemeClr val="tx1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5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</a:t>
            </a:r>
            <a:r>
              <a:rPr lang="ru-RU" sz="1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эмоциональной и коммуникативной сфер личности  </a:t>
            </a: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его ориентации во внешнем </a:t>
            </a: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мире;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творческих и музыкальных </a:t>
            </a: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способностей;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стимуляция 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психической активности, направленной на развитие восприятия, моторики и зрительно-двигательной </a:t>
            </a: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функции;</a:t>
            </a:r>
            <a:endParaRPr lang="ru-RU" sz="15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целенаправленного поведения и развитие осмысленного отношения к окружающему миру.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3473430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547664" y="31816"/>
            <a:ext cx="5976664" cy="660880"/>
          </a:xfrm>
          <a:prstGeom prst="roundRect">
            <a:avLst/>
          </a:prstGeom>
          <a:gradFill>
            <a:gsLst>
              <a:gs pos="26000">
                <a:schemeClr val="accent3">
                  <a:lumMod val="5000"/>
                  <a:lumOff val="95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АДРЕСАТ ПРОГРАММЫ</a:t>
            </a:r>
            <a:endParaRPr lang="ru-RU" sz="2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6903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2008" y="827420"/>
            <a:ext cx="4499992" cy="3105636"/>
          </a:xfrm>
          <a:prstGeom prst="roundRect">
            <a:avLst/>
          </a:prstGeom>
          <a:gradFill flip="none" rotWithShape="1">
            <a:gsLst>
              <a:gs pos="79000">
                <a:srgbClr val="CAF2FE">
                  <a:lumMod val="0"/>
                  <a:lumOff val="100000"/>
                  <a:alpha val="87000"/>
                </a:srgbClr>
              </a:gs>
              <a:gs pos="100000">
                <a:srgbClr val="FBFFC9"/>
              </a:gs>
              <a:gs pos="0">
                <a:srgbClr val="FEFEA0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 детского контингента: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страдающие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аутизмом (РАС)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синдромом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СГДВ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ДЦП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синдромом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Дауна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ЗПР и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ментальными нарушениями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с тяжелыми нарушениями речи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661756" y="827420"/>
            <a:ext cx="4410236" cy="5656227"/>
          </a:xfrm>
          <a:prstGeom prst="roundRect">
            <a:avLst/>
          </a:prstGeom>
          <a:gradFill>
            <a:gsLst>
              <a:gs pos="79000">
                <a:srgbClr val="CAF2FE">
                  <a:lumMod val="0"/>
                  <a:lumOff val="100000"/>
                  <a:alpha val="79000"/>
                </a:srgbClr>
              </a:gs>
              <a:gs pos="100000">
                <a:srgbClr val="FFF2D9"/>
              </a:gs>
              <a:gs pos="0">
                <a:srgbClr val="FEFEA0"/>
              </a:gs>
            </a:gsLst>
            <a:path path="circle">
              <a:fillToRect l="100000" t="10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Адресат программы: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Учащиеся с ограниченными возможностями здоровья дошкольного и младшего школьного возраста.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 обучающихся: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5 до 10 лет.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 программы: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 часа ознакомительный уровень, 72 часа базовый уровень.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обучение: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очная, частично – дистанционная. </a:t>
            </a:r>
            <a:endParaRPr lang="en-US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 занятий: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часа в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неделю.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на занятии: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реализуется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форме индивидуального обучения или в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парах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580" y="4010685"/>
            <a:ext cx="3688839" cy="27666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2446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2386</TotalTime>
  <Words>916</Words>
  <Application>Microsoft Office PowerPoint</Application>
  <PresentationFormat>Экран (4:3)</PresentationFormat>
  <Paragraphs>184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Calibri</vt:lpstr>
      <vt:lpstr>Century Gothic</vt:lpstr>
      <vt:lpstr>Times New Roman</vt:lpstr>
      <vt:lpstr>Wingdings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днс</dc:creator>
  <cp:lastModifiedBy>RePack by Diakov</cp:lastModifiedBy>
  <cp:revision>186</cp:revision>
  <dcterms:created xsi:type="dcterms:W3CDTF">2012-02-16T07:46:51Z</dcterms:created>
  <dcterms:modified xsi:type="dcterms:W3CDTF">2022-09-22T07:13:55Z</dcterms:modified>
</cp:coreProperties>
</file>